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2" r:id="rId2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9" Type="http://schemas.openxmlformats.org/officeDocument/2006/relationships/slide" Target="slides/slide15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927B45-AE0B-CCBD-DED7-0AC94813B81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44035" name="Rectangle 6">
            <a:extLst>
              <a:ext uri="{FF2B5EF4-FFF2-40B4-BE49-F238E27FC236}">
                <a16:creationId xmlns:a16="http://schemas.microsoft.com/office/drawing/2014/main" id="{77921E92-7C44-B81B-669F-E60BFEF343E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44036" name="Rectangle 7">
            <a:extLst>
              <a:ext uri="{FF2B5EF4-FFF2-40B4-BE49-F238E27FC236}">
                <a16:creationId xmlns:a16="http://schemas.microsoft.com/office/drawing/2014/main" id="{7719DB11-136C-6F97-B4E9-DA812775F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3DF76C5F-C852-4D54-9CFB-0D7B51A5CA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7" name="Rectangle 7">
            <a:extLst>
              <a:ext uri="{FF2B5EF4-FFF2-40B4-BE49-F238E27FC236}">
                <a16:creationId xmlns:a16="http://schemas.microsoft.com/office/drawing/2014/main" id="{372C758D-A4FF-DE0C-3F13-5A6D1D4395C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A1CF221F-3F52-4808-8218-EF730E707F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8" name="Rectangle 2">
            <a:extLst>
              <a:ext uri="{FF2B5EF4-FFF2-40B4-BE49-F238E27FC236}">
                <a16:creationId xmlns:a16="http://schemas.microsoft.com/office/drawing/2014/main" id="{8CFC339A-E408-0902-CB9B-92E0CF65C341}"/>
              </a:ext>
            </a:extLst>
          </p:cNvPr>
          <p:cNvSpPr>
            <a:spLocks noRot="1" noChangeArrowheads="1" noTextEdit="1"/>
          </p:cNvSpPr>
          <p:nvPr>
            <p:ph type="sldImg"/>
          </p:nvPr>
        </p:nvSpPr>
        <p:spPr>
          <a:ln/>
        </p:spPr>
      </p:sp>
      <p:sp>
        <p:nvSpPr>
          <p:cNvPr id="44039" name="Rectangle 3">
            <a:extLst>
              <a:ext uri="{FF2B5EF4-FFF2-40B4-BE49-F238E27FC236}">
                <a16:creationId xmlns:a16="http://schemas.microsoft.com/office/drawing/2014/main" id="{89D35FF4-21A6-9B28-0E56-7DAF04854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The difference between the natural hormone (oxytocin) and the synthetic (pitocin)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Oxytocin</a:t>
            </a:r>
          </a:p>
          <a:p>
            <a:pPr marL="304800" indent="-304800" eaLnBrk="1" hangingPunct="1">
              <a:buFontTx/>
              <a:buChar char="•"/>
            </a:pPr>
            <a:r>
              <a:rPr lang="en-US" altLang="zh-CN" sz="1000">
                <a:latin typeface="Arial" panose="020B0604020202020204" pitchFamily="34" charset="0"/>
              </a:rPr>
              <a:t>Released by touch and warmth, food ingestion, olfaction</a:t>
            </a:r>
          </a:p>
          <a:p>
            <a:pPr marL="304800" indent="-304800" eaLnBrk="1" hangingPunct="1">
              <a:buFontTx/>
              <a:buChar char="•"/>
            </a:pPr>
            <a:r>
              <a:rPr lang="en-US" altLang="zh-CN" sz="1000">
                <a:latin typeface="Arial" panose="020B0604020202020204" pitchFamily="34" charset="0"/>
              </a:rPr>
              <a:t>Stimulates labor and milk ejection </a:t>
            </a:r>
          </a:p>
          <a:p>
            <a:pPr marL="304800" indent="-304800" eaLnBrk="1" hangingPunct="1">
              <a:buFontTx/>
              <a:buChar char="•"/>
            </a:pPr>
            <a:r>
              <a:rPr lang="en-US" altLang="zh-CN" sz="1000">
                <a:latin typeface="Arial" panose="020B0604020202020204" pitchFamily="34" charset="0"/>
              </a:rPr>
              <a:t>More efficient digestion – better utilization of her food</a:t>
            </a:r>
          </a:p>
          <a:p>
            <a:pPr marL="304800" indent="-304800" eaLnBrk="1" hangingPunct="1">
              <a:buFontTx/>
              <a:buChar char="•"/>
            </a:pPr>
            <a:r>
              <a:rPr lang="en-US" altLang="zh-CN" sz="1000">
                <a:latin typeface="Arial" panose="020B0604020202020204" pitchFamily="34" charset="0"/>
              </a:rPr>
              <a:t>Reduces cortisol levels, creating a calming effect</a:t>
            </a:r>
          </a:p>
          <a:p>
            <a:pPr marL="304800" indent="-304800" eaLnBrk="1" hangingPunct="1"/>
            <a:r>
              <a:rPr lang="en-US" altLang="zh-CN" sz="1000">
                <a:latin typeface="Arial" panose="020B0604020202020204" pitchFamily="34" charset="0"/>
              </a:rPr>
              <a:t>	-   she will be more relaxed</a:t>
            </a:r>
          </a:p>
          <a:p>
            <a:pPr marL="304800" indent="-304800" eaLnBrk="1" hangingPunct="1"/>
            <a:r>
              <a:rPr lang="en-US" altLang="zh-CN" sz="1000">
                <a:latin typeface="Arial" panose="020B0604020202020204" pitchFamily="34" charset="0"/>
              </a:rPr>
              <a:t>	-   you will even notice her drift off or doze when her MER occurs </a:t>
            </a:r>
          </a:p>
          <a:p>
            <a:pPr marL="304800" indent="-304800" eaLnBrk="1" hangingPunct="1"/>
            <a:r>
              <a:rPr lang="en-US" altLang="zh-CN" sz="1000">
                <a:latin typeface="Arial" panose="020B0604020202020204" pitchFamily="34" charset="0"/>
              </a:rPr>
              <a:t>	-   it is a pleasant sensation to have the oxytocin flow</a:t>
            </a:r>
          </a:p>
          <a:p>
            <a:pPr marL="304800" indent="-304800" eaLnBrk="1" hangingPunct="1">
              <a:buFontTx/>
              <a:buChar char="•"/>
            </a:pPr>
            <a:r>
              <a:rPr lang="en-US" altLang="zh-CN" sz="1000">
                <a:latin typeface="Arial" panose="020B0604020202020204" pitchFamily="34" charset="0"/>
              </a:rPr>
              <a:t>Increases pain thresholds</a:t>
            </a:r>
          </a:p>
          <a:p>
            <a:pPr marL="304800" indent="-304800" eaLnBrk="1" hangingPunct="1"/>
            <a:r>
              <a:rPr lang="en-US" altLang="zh-CN" sz="1000">
                <a:latin typeface="Arial" panose="020B0604020202020204" pitchFamily="34" charset="0"/>
              </a:rPr>
              <a:t>	-   better pain tolerance which is really great because her perineum and pelvis are </a:t>
            </a:r>
          </a:p>
          <a:p>
            <a:pPr marL="304800" indent="-304800" eaLnBrk="1" hangingPunct="1"/>
            <a:r>
              <a:rPr lang="en-US" altLang="zh-CN" sz="1000">
                <a:latin typeface="Arial" panose="020B0604020202020204" pitchFamily="34" charset="0"/>
              </a:rPr>
              <a:t>             usually sore after giving birth</a:t>
            </a:r>
          </a:p>
          <a:p>
            <a:pPr marL="304800" indent="-304800" eaLnBrk="1" hangingPunct="1">
              <a:buFontTx/>
              <a:buChar char="•"/>
            </a:pPr>
            <a:r>
              <a:rPr lang="en-US" altLang="zh-CN" sz="1000">
                <a:latin typeface="Arial" panose="020B0604020202020204" pitchFamily="34" charset="0"/>
              </a:rPr>
              <a:t>Reduces blood pressure</a:t>
            </a:r>
          </a:p>
          <a:p>
            <a:pPr marL="304800" indent="-304800" eaLnBrk="1" hangingPunct="1"/>
            <a:r>
              <a:rPr lang="en-US" altLang="zh-CN" sz="1000">
                <a:latin typeface="Arial" panose="020B0604020202020204" pitchFamily="34" charset="0"/>
              </a:rPr>
              <a:t>         -   maternal blood pressure is decreased physiologically through the oxytocin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Pitocin</a:t>
            </a:r>
          </a:p>
          <a:p>
            <a:pPr marL="304800" indent="-304800" eaLnBrk="1" hangingPunct="1">
              <a:buFontTx/>
              <a:buChar char="•"/>
            </a:pPr>
            <a:r>
              <a:rPr lang="en-US" altLang="zh-CN" sz="1000">
                <a:latin typeface="Arial" panose="020B0604020202020204" pitchFamily="34" charset="0"/>
              </a:rPr>
              <a:t>Contracts the uterus</a:t>
            </a:r>
          </a:p>
          <a:p>
            <a:pPr marL="304800" indent="-304800" eaLnBrk="1" hangingPunct="1"/>
            <a:r>
              <a:rPr lang="en-US" altLang="zh-CN" sz="1000">
                <a:latin typeface="Arial" panose="020B0604020202020204" pitchFamily="34" charset="0"/>
              </a:rPr>
              <a:t>        -   often a painful experience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62.xml"/><Relationship Id="rId2" Type="http://schemas.openxmlformats.org/officeDocument/2006/relationships/notesSlide" Target="../notesSlides/notesSlide72.xml"/></Relationships>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64A72430-AE24-658A-D34E-902B136474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2061F-2D13-4A57-9B54-970AB1832D94}"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D03F316-CF4F-4E4E-A061-E19CC36FC743}"/>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Pitocin is NOT the Same as Oxytocin</a:t>
            </a:r>
          </a:p>
        </p:txBody>
      </p:sp>
      <p:sp>
        <p:nvSpPr>
          <p:cNvPr id="10244" name="Rectangle 3">
            <a:extLst>
              <a:ext uri="{FF2B5EF4-FFF2-40B4-BE49-F238E27FC236}">
                <a16:creationId xmlns:a16="http://schemas.microsoft.com/office/drawing/2014/main" id="{8547577B-F69E-25D4-72D7-AFCA372EF62A}"/>
              </a:ext>
            </a:extLst>
          </p:cNvPr>
          <p:cNvSpPr>
            <a:spLocks noGrp="1" noChangeArrowheads="1"/>
          </p:cNvSpPr>
          <p:nvPr>
            <p:ph sz="half" idx="1"/>
          </p:nvPr>
        </p:nvSpPr>
        <p:spPr/>
        <p:txBody>
          <a:bodyPr/>
          <a:lstStyle/>
          <a:p>
            <a:pPr eaLnBrk="1" hangingPunct="1"/>
            <a:r>
              <a:rPr lang="en-US" altLang="zh-CN">
                <a:latin typeface="Microsoft Sans Serif" panose="020B0604020202020204" pitchFamily="34" charset="0"/>
              </a:rPr>
              <a:t>Pitocin does not cross the central nervous system barrier (blood brain barrier)</a:t>
            </a:r>
          </a:p>
          <a:p>
            <a:pPr lvl="1" eaLnBrk="1" hangingPunct="1"/>
            <a:r>
              <a:rPr lang="en-US" altLang="zh-CN">
                <a:latin typeface="Microsoft Sans Serif" panose="020B0604020202020204" pitchFamily="34" charset="0"/>
              </a:rPr>
              <a:t>Is not sedative</a:t>
            </a:r>
          </a:p>
          <a:p>
            <a:pPr lvl="1" eaLnBrk="1" hangingPunct="1"/>
            <a:r>
              <a:rPr lang="en-US" altLang="zh-CN">
                <a:latin typeface="Microsoft Sans Serif" panose="020B0604020202020204" pitchFamily="34" charset="0"/>
              </a:rPr>
              <a:t>Does not increase pain tolerance</a:t>
            </a:r>
          </a:p>
          <a:p>
            <a:pPr lvl="1" eaLnBrk="1" hangingPunct="1"/>
            <a:r>
              <a:rPr lang="en-US" altLang="zh-CN">
                <a:latin typeface="Microsoft Sans Serif" panose="020B0604020202020204" pitchFamily="34" charset="0"/>
              </a:rPr>
              <a:t>Does not increase bonding</a:t>
            </a:r>
          </a:p>
          <a:p>
            <a:pPr lvl="1" eaLnBrk="1" hangingPunct="1"/>
            <a:r>
              <a:rPr lang="en-US" altLang="zh-CN">
                <a:latin typeface="Microsoft Sans Serif" panose="020B0604020202020204" pitchFamily="34" charset="0"/>
              </a:rPr>
              <a:t>Does not cause mother’s milk to flow</a:t>
            </a:r>
          </a:p>
          <a:p>
            <a:pPr lvl="1" eaLnBrk="1" hangingPunct="1"/>
            <a:r>
              <a:rPr lang="en-US" altLang="zh-CN">
                <a:latin typeface="Microsoft Sans Serif" panose="020B0604020202020204" pitchFamily="34" charset="0"/>
              </a:rPr>
              <a:t>Contracts the uterus</a:t>
            </a:r>
          </a:p>
        </p:txBody>
      </p:sp>
      <p:sp>
        <p:nvSpPr>
          <p:cNvPr id="10245" name="Content Placeholder 3">
            <a:extLst>
              <a:ext uri="{FF2B5EF4-FFF2-40B4-BE49-F238E27FC236}">
                <a16:creationId xmlns:a16="http://schemas.microsoft.com/office/drawing/2014/main" id="{A733BD21-504B-3F28-F5AB-723026655A40}"/>
              </a:ext>
            </a:extLst>
          </p:cNvPr>
          <p:cNvSpPr>
            <a:spLocks noGrp="1"/>
          </p:cNvSpPr>
          <p:nvPr>
            <p:ph sz="half" idx="2"/>
          </p:nvPr>
        </p:nvSpPr>
        <p:spPr/>
        <p:txBody>
          <a:bodyPr/>
          <a:lstStyle/>
          <a:p>
            <a:pPr eaLnBrk="1" hangingPunct="1"/>
            <a:r>
              <a:rPr lang="en-US" altLang="zh-CN">
                <a:latin typeface="Microsoft Sans Serif" panose="020B0604020202020204" pitchFamily="34" charset="0"/>
              </a:rPr>
              <a:t>Oxytocin crosses the central nervous system barrier</a:t>
            </a:r>
          </a:p>
          <a:p>
            <a:pPr lvl="1" eaLnBrk="1" hangingPunct="1"/>
            <a:r>
              <a:rPr lang="en-US" altLang="zh-CN">
                <a:latin typeface="Microsoft Sans Serif" panose="020B0604020202020204" pitchFamily="34" charset="0"/>
              </a:rPr>
              <a:t>Gut motility (increased digestive capacity)</a:t>
            </a:r>
          </a:p>
          <a:p>
            <a:pPr lvl="1" eaLnBrk="1" hangingPunct="1"/>
            <a:r>
              <a:rPr lang="en-US" altLang="zh-CN">
                <a:latin typeface="Microsoft Sans Serif" panose="020B0604020202020204" pitchFamily="34" charset="0"/>
              </a:rPr>
              <a:t>Mood (sedative)</a:t>
            </a:r>
          </a:p>
          <a:p>
            <a:pPr lvl="1" eaLnBrk="1" hangingPunct="1"/>
            <a:r>
              <a:rPr lang="en-US" altLang="zh-CN">
                <a:latin typeface="Microsoft Sans Serif" panose="020B0604020202020204" pitchFamily="34" charset="0"/>
              </a:rPr>
              <a:t>Pain (increased tolerance)</a:t>
            </a:r>
          </a:p>
          <a:p>
            <a:pPr lvl="1" eaLnBrk="1" hangingPunct="1"/>
            <a:r>
              <a:rPr lang="en-US" altLang="zh-CN">
                <a:latin typeface="Microsoft Sans Serif" panose="020B0604020202020204" pitchFamily="34" charset="0"/>
              </a:rPr>
              <a:t>Blood pressure (decreased)</a:t>
            </a:r>
          </a:p>
          <a:p>
            <a:pPr lvl="1" eaLnBrk="1" hangingPunct="1"/>
            <a:r>
              <a:rPr lang="en-US" altLang="zh-CN">
                <a:latin typeface="Microsoft Sans Serif" panose="020B0604020202020204" pitchFamily="34" charset="0"/>
              </a:rPr>
              <a:t>Contracts the uterus</a:t>
            </a:r>
          </a:p>
          <a:p>
            <a:pPr lvl="1" eaLnBrk="1" hangingPunct="1">
              <a:buFontTx/>
              <a:buNone/>
            </a:pPr>
            <a:endParaRPr lang="en-US" altLang="zh-CN">
              <a:latin typeface="Microsoft Sans Serif"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